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San Francisco Display Regular"/>
      </a:defRPr>
    </a:lvl1pPr>
    <a:lvl2pPr marL="0" marR="0" indent="342900" algn="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San Francisco Display Regular"/>
      </a:defRPr>
    </a:lvl2pPr>
    <a:lvl3pPr marL="0" marR="0" indent="685800" algn="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San Francisco Display Regular"/>
      </a:defRPr>
    </a:lvl3pPr>
    <a:lvl4pPr marL="0" marR="0" indent="1028700" algn="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San Francisco Display Regular"/>
      </a:defRPr>
    </a:lvl4pPr>
    <a:lvl5pPr marL="0" marR="0" indent="1371600" algn="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San Francisco Display Regular"/>
      </a:defRPr>
    </a:lvl5pPr>
    <a:lvl6pPr marL="0" marR="0" indent="1714500" algn="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San Francisco Display Regular"/>
      </a:defRPr>
    </a:lvl6pPr>
    <a:lvl7pPr marL="0" marR="0" indent="2057400" algn="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San Francisco Display Regular"/>
      </a:defRPr>
    </a:lvl7pPr>
    <a:lvl8pPr marL="0" marR="0" indent="2400300" algn="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San Francisco Display Regular"/>
      </a:defRPr>
    </a:lvl8pPr>
    <a:lvl9pPr marL="0" marR="0" indent="2743200" algn="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3585F"/>
        </a:solidFill>
        <a:effectLst/>
        <a:uFillTx/>
        <a:latin typeface="+mn-lt"/>
        <a:ea typeface="+mn-ea"/>
        <a:cs typeface="+mn-cs"/>
        <a:sym typeface="San Francisco Display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1pPr>
            <a:lvl2pPr marL="0" indent="2286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2pPr>
            <a:lvl3pPr marL="0" indent="4572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3pPr>
            <a:lvl4pPr marL="0" indent="6858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4pPr>
            <a:lvl5pPr marL="0" indent="9144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6" name="Group"/>
          <p:cNvGrpSpPr/>
          <p:nvPr/>
        </p:nvGrpSpPr>
        <p:grpSpPr>
          <a:xfrm>
            <a:off x="1879599" y="3778420"/>
            <a:ext cx="9463982" cy="2733974"/>
            <a:chOff x="1879600" y="636427"/>
            <a:chExt cx="9463980" cy="2733972"/>
          </a:xfrm>
        </p:grpSpPr>
        <p:sp>
          <p:nvSpPr>
            <p:cNvPr id="14" name="Rectangle"/>
            <p:cNvSpPr/>
            <p:nvPr/>
          </p:nvSpPr>
          <p:spPr>
            <a:xfrm>
              <a:off x="1879600" y="636427"/>
              <a:ext cx="9463981" cy="1653927"/>
            </a:xfrm>
            <a:prstGeom prst="rect">
              <a:avLst/>
            </a:pr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5" name="Rectangle"/>
            <p:cNvSpPr/>
            <p:nvPr/>
          </p:nvSpPr>
          <p:spPr>
            <a:xfrm>
              <a:off x="2806700" y="1703227"/>
              <a:ext cx="7517805" cy="1667173"/>
            </a:xfrm>
            <a:prstGeom prst="rect">
              <a:avLst/>
            </a:pr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17" name="Information Technology Discipline…"/>
          <p:cNvSpPr txBox="1"/>
          <p:nvPr/>
        </p:nvSpPr>
        <p:spPr>
          <a:xfrm>
            <a:off x="7071574" y="152400"/>
            <a:ext cx="5285526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Information Technology Discipline</a:t>
            </a:r>
          </a:p>
          <a:p>
            <a:pPr/>
            <a:r>
              <a:t>Institute of Vocational Education (IVE)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"/>
          <p:cNvGrpSpPr/>
          <p:nvPr/>
        </p:nvGrpSpPr>
        <p:grpSpPr>
          <a:xfrm>
            <a:off x="-1" y="3778420"/>
            <a:ext cx="13004801" cy="5969060"/>
            <a:chOff x="0" y="636427"/>
            <a:chExt cx="13004800" cy="5969058"/>
          </a:xfrm>
        </p:grpSpPr>
        <p:pic>
          <p:nvPicPr>
            <p:cNvPr id="110" name="Screen Shot 2016-09-02 at 10.39.23.png" descr="Screen Shot 2016-09-02 at 10.39.23.png"/>
            <p:cNvPicPr>
              <a:picLocks noChangeAspect="1"/>
            </p:cNvPicPr>
            <p:nvPr/>
          </p:nvPicPr>
          <p:blipFill>
            <a:blip r:embed="rId2">
              <a:alphaModFix amt="19607"/>
              <a:extLst/>
            </a:blip>
            <a:srcRect l="0" t="13569" r="0" b="8354"/>
            <a:stretch>
              <a:fillRect/>
            </a:stretch>
          </p:blipFill>
          <p:spPr>
            <a:xfrm>
              <a:off x="0" y="978048"/>
              <a:ext cx="13004800" cy="56274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" name="Rectangle"/>
            <p:cNvSpPr/>
            <p:nvPr/>
          </p:nvSpPr>
          <p:spPr>
            <a:xfrm>
              <a:off x="1879600" y="636427"/>
              <a:ext cx="9463981" cy="1653927"/>
            </a:xfrm>
            <a:prstGeom prst="rect">
              <a:avLst/>
            </a:pr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12" name="Rectangle"/>
            <p:cNvSpPr/>
            <p:nvPr/>
          </p:nvSpPr>
          <p:spPr>
            <a:xfrm>
              <a:off x="2806700" y="1703227"/>
              <a:ext cx="7517805" cy="1667173"/>
            </a:xfrm>
            <a:prstGeom prst="rect">
              <a:avLst/>
            </a:pr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11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444500" indent="-444500"/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mage"/>
          <p:cNvSpPr/>
          <p:nvPr>
            <p:ph type="pic" idx="13"/>
          </p:nvPr>
        </p:nvSpPr>
        <p:spPr>
          <a:xfrm>
            <a:off x="1612900" y="984360"/>
            <a:ext cx="9779000" cy="5918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6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1pPr>
            <a:lvl2pPr marL="0" indent="2286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2pPr>
            <a:lvl3pPr marL="0" indent="4572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3pPr>
            <a:lvl4pPr marL="0" indent="6858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4pPr>
            <a:lvl5pPr marL="0" indent="9144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Image"/>
          <p:cNvSpPr/>
          <p:nvPr>
            <p:ph type="pic" sz="half" idx="13"/>
          </p:nvPr>
        </p:nvSpPr>
        <p:spPr>
          <a:xfrm>
            <a:off x="6912372" y="1202013"/>
            <a:ext cx="4945907" cy="76308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4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1pPr>
            <a:lvl2pPr marL="0" indent="2286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2pPr>
            <a:lvl3pPr marL="0" indent="4572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3pPr>
            <a:lvl4pPr marL="0" indent="6858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4pPr>
            <a:lvl5pPr marL="0" indent="914400">
              <a:spcBef>
                <a:spcPts val="2500"/>
              </a:spcBef>
              <a:buSzTx/>
              <a:buNone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"/>
          <p:cNvGrpSpPr/>
          <p:nvPr/>
        </p:nvGrpSpPr>
        <p:grpSpPr>
          <a:xfrm>
            <a:off x="1879599" y="3778420"/>
            <a:ext cx="9463982" cy="2733974"/>
            <a:chOff x="1879600" y="636427"/>
            <a:chExt cx="9463980" cy="2733972"/>
          </a:xfrm>
        </p:grpSpPr>
        <p:sp>
          <p:nvSpPr>
            <p:cNvPr id="61" name="Rectangle"/>
            <p:cNvSpPr/>
            <p:nvPr/>
          </p:nvSpPr>
          <p:spPr>
            <a:xfrm>
              <a:off x="1879600" y="636427"/>
              <a:ext cx="9463981" cy="1653927"/>
            </a:xfrm>
            <a:prstGeom prst="rect">
              <a:avLst/>
            </a:pr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62" name="Rectangle"/>
            <p:cNvSpPr/>
            <p:nvPr/>
          </p:nvSpPr>
          <p:spPr>
            <a:xfrm>
              <a:off x="2806700" y="1703227"/>
              <a:ext cx="7517805" cy="1667173"/>
            </a:xfrm>
            <a:prstGeom prst="rect">
              <a:avLst/>
            </a:pr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444500" indent="-444500"/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685800" indent="-342900">
              <a:spcBef>
                <a:spcPts val="3200"/>
              </a:spcBef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028700" indent="-342900">
              <a:spcBef>
                <a:spcPts val="3200"/>
              </a:spcBef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371600" indent="-342900">
              <a:spcBef>
                <a:spcPts val="3200"/>
              </a:spcBef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714500" indent="-342900">
              <a:spcBef>
                <a:spcPts val="3200"/>
              </a:spcBef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sz="quarter" idx="14"/>
          </p:nvPr>
        </p:nvSpPr>
        <p:spPr>
          <a:xfrm>
            <a:off x="6718300" y="89535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formation Technology Discipline…"/>
          <p:cNvSpPr txBox="1"/>
          <p:nvPr/>
        </p:nvSpPr>
        <p:spPr>
          <a:xfrm>
            <a:off x="7071574" y="152400"/>
            <a:ext cx="5285526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Information Technology Discipline</a:t>
            </a:r>
          </a:p>
          <a:p>
            <a:pPr/>
            <a:r>
              <a:t>Institute of Vocational Education (IVE)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9pPr>
    </p:titleStyle>
    <p:bodyStyle>
      <a:lvl1pPr marL="395111" marR="0" indent="-395111" algn="l" defTabSz="584200" rtl="0" latinLnBrk="0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1pPr>
      <a:lvl2pPr marL="839611" marR="0" indent="-395111" algn="l" defTabSz="584200" rtl="0" latinLnBrk="0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2pPr>
      <a:lvl3pPr marL="1284111" marR="0" indent="-395111" algn="l" defTabSz="584200" rtl="0" latinLnBrk="0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3pPr>
      <a:lvl4pPr marL="1728611" marR="0" indent="-395111" algn="l" defTabSz="584200" rtl="0" latinLnBrk="0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4pPr>
      <a:lvl5pPr marL="2173111" marR="0" indent="-395111" algn="l" defTabSz="584200" rtl="0" latinLnBrk="0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5pPr>
      <a:lvl6pPr marL="2617611" marR="0" indent="-395111" algn="l" defTabSz="584200" rtl="0" latinLnBrk="0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6pPr>
      <a:lvl7pPr marL="3062111" marR="0" indent="-395111" algn="l" defTabSz="584200" rtl="0" latinLnBrk="0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7pPr>
      <a:lvl8pPr marL="3506611" marR="0" indent="-395111" algn="l" defTabSz="584200" rtl="0" latinLnBrk="0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8pPr>
      <a:lvl9pPr marL="3951111" marR="0" indent="-395111" algn="l" defTabSz="584200" rtl="0" latinLnBrk="0">
        <a:lnSpc>
          <a:spcPct val="100000"/>
        </a:lnSpc>
        <a:spcBef>
          <a:spcPts val="3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San Francisco Display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VC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MVC</a:t>
            </a:r>
          </a:p>
        </p:txBody>
      </p:sp>
      <p:sp>
        <p:nvSpPr>
          <p:cNvPr id="141" name="MVC Design Pattern・Multiple View Controllers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4781">
              <a:spcBef>
                <a:spcPts val="1700"/>
              </a:spcBef>
              <a:defRPr sz="2414">
                <a:latin typeface="+mn-lt"/>
                <a:ea typeface="+mn-ea"/>
                <a:cs typeface="+mn-cs"/>
                <a:sym typeface="San Francisco Display Regular"/>
              </a:defRPr>
            </a:pPr>
            <a:r>
              <a:t>MVC Design Pattern・Multiple View Controllers</a:t>
            </a:r>
          </a:p>
          <a:p>
            <a:pPr algn="ctr" defTabSz="414781">
              <a:spcBef>
                <a:spcPts val="1700"/>
              </a:spcBef>
              <a:defRPr sz="2414">
                <a:latin typeface="+mn-lt"/>
                <a:ea typeface="+mn-ea"/>
                <a:cs typeface="+mn-cs"/>
                <a:sym typeface="San Francisco Display Regular"/>
              </a:defRPr>
            </a:pPr>
            <a:r>
              <a:t>ITP4206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most common technique for working with view controllers is to place them inside a storyboar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The most common technique for working with view controllers is to place them inside a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storyboard</a:t>
            </a:r>
            <a:r>
              <a:t>. 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Allows you to directly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establish relationships between the view controllers</a:t>
            </a:r>
            <a:r>
              <a:t> in your app without writing code.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See the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flow of control</a:t>
            </a:r>
            <a:r>
              <a:t>—from controllers created when your app first launches, to controllers that are instantiated in response to a user’s actions.</a:t>
            </a:r>
          </a:p>
        </p:txBody>
      </p:sp>
      <p:sp>
        <p:nvSpPr>
          <p:cNvPr id="168" name="Implementing Multiple V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Implementing Multiple VCs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toryboard includes view controllers, associated views, and connection arrows that establish relationships between the view controllers. In effect, this storyboard tells a story, starting with one scene and later showing others in response to a user’s action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Storyboard includes view controllers, associated views, and connection arrows that establish relationships between the view controllers. In effect, this storyboard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tells a story, starting with one scene and later showing others in response to a user’s actions</a:t>
            </a:r>
            <a:r>
              <a:t>.</a:t>
            </a:r>
          </a:p>
        </p:txBody>
      </p:sp>
      <p:sp>
        <p:nvSpPr>
          <p:cNvPr id="171" name="Implementing Multiple V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Implementing Multiple VCs </a:t>
            </a:r>
          </a:p>
        </p:txBody>
      </p:sp>
      <p:pic>
        <p:nvPicPr>
          <p:cNvPr id="172" name="after_modal_segue_2x.tiff" descr="after_modal_segue_2x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1422" y="5460094"/>
            <a:ext cx="5900078" cy="3798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toryboard represents a specific workflow through part of your UI, the initial view controller represents the first scene in that workflow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Storyboard represents a specific workflow through part of your UI, the initial view controller represents the first scene in that workflow.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Establish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relationships</a:t>
            </a:r>
            <a:r>
              <a:t> from the initial view controller to other view controllers in the storyboard.</a:t>
            </a:r>
          </a:p>
        </p:txBody>
      </p:sp>
      <p:sp>
        <p:nvSpPr>
          <p:cNvPr id="175" name="Implementing Multiple V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Implementing Multiple VCs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e type of relationship you establish determines when a connected view controller is instantiated by iOS, as follow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93140" indent="-701040" defTabSz="537463">
              <a:spcBef>
                <a:spcPts val="2300"/>
              </a:spcBef>
              <a:buSzPct val="100000"/>
              <a:defRPr sz="3128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The type of relationship you establish determines when a connected view controller is instantiated by iOS, as follows:</a:t>
            </a:r>
          </a:p>
          <a:p>
            <a:pPr lvl="1" marL="1402080" indent="-701040" defTabSz="537463">
              <a:spcBef>
                <a:spcPts val="2300"/>
              </a:spcBef>
              <a:buSzPct val="100000"/>
              <a:defRPr sz="3128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if the relationship is a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segue</a:t>
            </a:r>
            <a:r>
              <a:t>, the destination view controller is instantiated when the segue is triggered</a:t>
            </a:r>
          </a:p>
          <a:p>
            <a:pPr lvl="1" marL="1402080" indent="-701040" defTabSz="537463">
              <a:spcBef>
                <a:spcPts val="2300"/>
              </a:spcBef>
              <a:buSzPct val="100000"/>
              <a:defRPr sz="3128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If the relationship represents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containment</a:t>
            </a:r>
            <a:r>
              <a:t>, the child view controller is instantiated when its parent is instantiated.</a:t>
            </a:r>
          </a:p>
          <a:p>
            <a:pPr lvl="1" marL="1402080" indent="-701040" defTabSz="537463">
              <a:spcBef>
                <a:spcPts val="2300"/>
              </a:spcBef>
              <a:buSzPct val="100000"/>
              <a:defRPr sz="3128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If the controller is not the destination or child of another controller, it is never instantiated automatically. You must instantiate it from the storyboard programmatically.</a:t>
            </a:r>
          </a:p>
        </p:txBody>
      </p:sp>
      <p:sp>
        <p:nvSpPr>
          <p:cNvPr id="178" name="Type of relationshi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Type of relationship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 identify a specific view controller or segue inside a storybo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74394" indent="-617219" defTabSz="473201">
              <a:spcBef>
                <a:spcPts val="2000"/>
              </a:spcBef>
              <a:buSzPct val="100000"/>
              <a:defRPr sz="275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To identify a specific view controller or segue inside a storyboard</a:t>
            </a:r>
          </a:p>
          <a:p>
            <a:pPr lvl="1" marL="1234439" indent="-617219" defTabSz="473201">
              <a:spcBef>
                <a:spcPts val="2000"/>
              </a:spcBef>
              <a:buSzPct val="100000"/>
              <a:defRPr sz="275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use Interface Builder to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assign it an identifier string that uniquely identifies it</a:t>
            </a:r>
            <a:r>
              <a:t>. </a:t>
            </a:r>
          </a:p>
          <a:p>
            <a:pPr lvl="1" marL="1234439" indent="-617219" defTabSz="473201">
              <a:spcBef>
                <a:spcPts val="2000"/>
              </a:spcBef>
              <a:buSzPct val="100000"/>
              <a:defRPr sz="275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Essential for programmatically load a view controller from the storyboard.</a:t>
            </a:r>
          </a:p>
          <a:p>
            <a:pPr marL="874394" indent="-617219" defTabSz="473201">
              <a:spcBef>
                <a:spcPts val="2000"/>
              </a:spcBef>
              <a:buSzPct val="100000"/>
              <a:defRPr sz="275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When you build an app using storyboards, you can</a:t>
            </a:r>
          </a:p>
          <a:p>
            <a:pPr lvl="1" marL="1234439" indent="-617219" defTabSz="473201">
              <a:spcBef>
                <a:spcPts val="2000"/>
              </a:spcBef>
              <a:buSzPct val="100000"/>
              <a:defRPr sz="275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 use a single storyboard to hold all of its view controllers, or </a:t>
            </a:r>
          </a:p>
          <a:p>
            <a:pPr lvl="1" marL="1234439" indent="-617219" defTabSz="473201">
              <a:spcBef>
                <a:spcPts val="2000"/>
              </a:spcBef>
              <a:buSzPct val="100000"/>
              <a:defRPr sz="275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create multiple storyboards and implement a portion of the user interface in each. </a:t>
            </a:r>
          </a:p>
          <a:p>
            <a:pPr marL="874394" indent="-617219" defTabSz="473201">
              <a:spcBef>
                <a:spcPts val="2000"/>
              </a:spcBef>
              <a:buSzPct val="100000"/>
              <a:defRPr sz="275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One storyboard in your app is almost always designated as the main storyboard.</a:t>
            </a:r>
          </a:p>
        </p:txBody>
      </p:sp>
      <p:sp>
        <p:nvSpPr>
          <p:cNvPr id="181" name="Implementing Multiple V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Implementing Multiple VCs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 content view controller presents content on the screen using a view or a group of views organized into a view hierarchy. A content view controller knows about the subset of the app’s data that is relevant to the role the controller plays in the app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39164" indent="-662940" defTabSz="508254">
              <a:spcBef>
                <a:spcPts val="2100"/>
              </a:spcBef>
              <a:buSzPct val="100000"/>
              <a:defRPr sz="2958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 content view controller presents content on the screen using a view or a group of views organized into a view hierarchy. A content view controller knows about the subset of the app’s data that is relevant to the role the controller plays in the app.</a:t>
            </a:r>
          </a:p>
          <a:p>
            <a:pPr marL="939164" indent="-662940" defTabSz="508254">
              <a:spcBef>
                <a:spcPts val="2100"/>
              </a:spcBef>
              <a:buSzPct val="100000"/>
              <a:defRPr sz="2958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Where we use content view controllers:</a:t>
            </a:r>
          </a:p>
          <a:p>
            <a:pPr lvl="1" marL="1325880" indent="-662940" defTabSz="508254">
              <a:spcBef>
                <a:spcPts val="2100"/>
              </a:spcBef>
              <a:buSzPct val="100000"/>
              <a:defRPr sz="2958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To show data to the user</a:t>
            </a:r>
          </a:p>
          <a:p>
            <a:pPr lvl="1" marL="1325880" indent="-662940" defTabSz="508254">
              <a:spcBef>
                <a:spcPts val="2100"/>
              </a:spcBef>
              <a:buSzPct val="100000"/>
              <a:defRPr sz="2958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To collect data from the user</a:t>
            </a:r>
          </a:p>
          <a:p>
            <a:pPr lvl="1" marL="1325880" indent="-662940" defTabSz="508254">
              <a:spcBef>
                <a:spcPts val="2100"/>
              </a:spcBef>
              <a:buSzPct val="100000"/>
              <a:defRPr sz="2958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To perform a specific task</a:t>
            </a:r>
          </a:p>
          <a:p>
            <a:pPr lvl="1" marL="1325880" indent="-662940" defTabSz="508254">
              <a:spcBef>
                <a:spcPts val="2100"/>
              </a:spcBef>
              <a:buSzPct val="100000"/>
              <a:defRPr sz="2958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To navigate between a set of available commands or options, such as on the launch screen for a game</a:t>
            </a:r>
          </a:p>
        </p:txBody>
      </p:sp>
      <p:sp>
        <p:nvSpPr>
          <p:cNvPr id="184" name="Content VC for display con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Content VC for display content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ntainer controller can be both a parent to other controllers and a child of another contain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Container controller can be both a parent to other controllers and a child of another container. 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Combination of controllers establishes a view controller hierarchy.</a:t>
            </a:r>
          </a:p>
        </p:txBody>
      </p:sp>
      <p:sp>
        <p:nvSpPr>
          <p:cNvPr id="187" name="Container VC for managing navig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Container VC for managing navigations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Each type of container view controller establishes a user interface that its children operate in. The outlook is based on its ty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36319" indent="-731519" defTabSz="560831">
              <a:spcBef>
                <a:spcPts val="2400"/>
              </a:spcBef>
              <a:buSzPct val="100000"/>
              <a:defRPr sz="326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Each type of container view controller establishes a user interface that its children operate in. The outlook is based on its type</a:t>
            </a:r>
          </a:p>
          <a:p>
            <a:pPr lvl="1" marL="1463039" indent="-731519" defTabSz="560831">
              <a:spcBef>
                <a:spcPts val="2400"/>
              </a:spcBef>
              <a:buSzPct val="100000"/>
              <a:defRPr sz="326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container provides its own API to manage its child.</a:t>
            </a:r>
          </a:p>
          <a:p>
            <a:pPr lvl="1" marL="1463039" indent="-731519" defTabSz="560831">
              <a:spcBef>
                <a:spcPts val="2400"/>
              </a:spcBef>
              <a:buSzPct val="100000"/>
              <a:defRPr sz="326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container decides whether the children have a relationship between them and what relationship is.</a:t>
            </a:r>
          </a:p>
          <a:p>
            <a:pPr lvl="1" marL="1463039" indent="-731519" defTabSz="560831">
              <a:spcBef>
                <a:spcPts val="2400"/>
              </a:spcBef>
              <a:buSzPct val="100000"/>
              <a:defRPr sz="326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container manages a view hierarchy just as other VC do.</a:t>
            </a:r>
          </a:p>
          <a:p>
            <a:pPr lvl="1" marL="1463039" indent="-731519" defTabSz="560831">
              <a:spcBef>
                <a:spcPts val="2400"/>
              </a:spcBef>
              <a:buSzPct val="100000"/>
              <a:defRPr sz="3264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container might impose specific design consideration on its children.</a:t>
            </a:r>
          </a:p>
        </p:txBody>
      </p:sp>
      <p:sp>
        <p:nvSpPr>
          <p:cNvPr id="190" name="Container VC for managing navig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Container VC for managing navigations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avigation Control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Navigation Controller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Parent-child relationship (top-down level)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TabBarController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Sibling  relationship (same level)</a:t>
            </a:r>
          </a:p>
        </p:txBody>
      </p:sp>
      <p:sp>
        <p:nvSpPr>
          <p:cNvPr id="193" name="Type of major container V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Type of major container VC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A navigation controller presents data that is organized hierarchically by UINavigationController clas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 navigation controller presents data that is organized hierarchically by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UINavigationController</a:t>
            </a:r>
            <a:r>
              <a:t> class. 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stack-based</a:t>
            </a:r>
            <a:r>
              <a:t> collection of content view controllers. This stack represents the path taken by the user through the hierarchical data, 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the bottom of the stack reflecting the starting point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the top of the stack reflecting the user’s current position in the data.</a:t>
            </a:r>
          </a:p>
        </p:txBody>
      </p:sp>
      <p:sp>
        <p:nvSpPr>
          <p:cNvPr id="196" name="UINavigation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UINavigationController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opics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 Today</a:t>
            </a:r>
          </a:p>
        </p:txBody>
      </p:sp>
      <p:sp>
        <p:nvSpPr>
          <p:cNvPr id="144" name="MVC Patter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MVC Pattern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Multiple View Controller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Container View Controller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Multiple VC and Storyboard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Segue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Passing Data between ViewControllers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UINavigation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UINavigationController</a:t>
            </a:r>
          </a:p>
        </p:txBody>
      </p:sp>
      <p:pic>
        <p:nvPicPr>
          <p:cNvPr id="199" name="navigation_interface_2x.tiff" descr="navigation_interface_2x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035" y="2374900"/>
            <a:ext cx="9694730" cy="675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UINavigation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UINavigationController</a:t>
            </a:r>
          </a:p>
        </p:txBody>
      </p:sp>
      <p:pic>
        <p:nvPicPr>
          <p:cNvPr id="2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367" y="3353990"/>
            <a:ext cx="10662066" cy="3901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 tab bar controller is a container view controller that you use to divide your app into two or more distinct modes of opera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 tab bar controller is a container view controller that you use to divide your app into two or more distinct modes of operation. 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 tab bar controller is an instance of the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UITabBarController</a:t>
            </a:r>
            <a:r>
              <a:t> class. 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The tab bar has multiple tabs, each represented by a child view controller. 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Selecting a tab causes the tab bar controller to display the associated view controller’s view on the screen.</a:t>
            </a:r>
          </a:p>
        </p:txBody>
      </p:sp>
      <p:sp>
        <p:nvSpPr>
          <p:cNvPr id="205" name="UITabBar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UITabBarController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UITabBar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UITabBarController</a:t>
            </a:r>
          </a:p>
        </p:txBody>
      </p:sp>
      <p:pic>
        <p:nvPicPr>
          <p:cNvPr id="20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200" y="2324100"/>
            <a:ext cx="94744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UITabBar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UITabBarController</a:t>
            </a:r>
          </a:p>
        </p:txBody>
      </p:sp>
      <p:pic>
        <p:nvPicPr>
          <p:cNvPr id="21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804" y="2185173"/>
            <a:ext cx="10063192" cy="713585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ectangle"/>
          <p:cNvSpPr/>
          <p:nvPr/>
        </p:nvSpPr>
        <p:spPr>
          <a:xfrm>
            <a:off x="1749028" y="3332212"/>
            <a:ext cx="6039446" cy="5266036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uild a more complex navigation by mixed use of UINavigationController &amp; UITabBarControll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Build a more complex navigation by mixed use of UINavigationController &amp; UITabBarController.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UITabBarController MUST BE the root view controller.</a:t>
            </a:r>
          </a:p>
        </p:txBody>
      </p:sp>
      <p:sp>
        <p:nvSpPr>
          <p:cNvPr id="215" name="Mixed use of UINavigation Controller &amp; UITabBar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Mixed use of UINavigation Controller &amp; UITabBarController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UITabBar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UITabBarController</a:t>
            </a:r>
          </a:p>
        </p:txBody>
      </p:sp>
      <p:pic>
        <p:nvPicPr>
          <p:cNvPr id="21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804" y="2185173"/>
            <a:ext cx="10063192" cy="7135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plit View Controll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Split View Controllers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Page Controllers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Popover Controllers , Modal View Controller (not a container view controllers, but a common practise for pop-up navigation)</a:t>
            </a:r>
          </a:p>
        </p:txBody>
      </p:sp>
      <p:sp>
        <p:nvSpPr>
          <p:cNvPr id="221" name="Other container view controll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Other container view controllers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egu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Segue</a:t>
            </a:r>
          </a:p>
        </p:txBody>
      </p:sp>
      <p:sp>
        <p:nvSpPr>
          <p:cNvPr id="224" name="Segue・Unwind Segue・Passing data between VC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+mn-lt"/>
                <a:ea typeface="+mn-ea"/>
                <a:cs typeface="+mn-cs"/>
                <a:sym typeface="San Francisco Display Regular"/>
              </a:defRPr>
            </a:lvl1pPr>
          </a:lstStyle>
          <a:p>
            <a:pPr/>
            <a:r>
              <a:t>Segue・Unwind Segue・Passing data between VCs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A segue represents a triggered transition that brings a new view controller into your app’s user interface, which contains a lot of information about the transition, including the following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06780" indent="-640079" defTabSz="490727">
              <a:spcBef>
                <a:spcPts val="2100"/>
              </a:spcBef>
              <a:buSzPct val="100000"/>
              <a:defRPr sz="2856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 segue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represents a triggered transition</a:t>
            </a:r>
            <a:r>
              <a:t> that brings a new view controller into your app’s user interface, which contains a lot of information about the transition, including the following:</a:t>
            </a:r>
          </a:p>
          <a:p>
            <a:pPr lvl="1" marL="1280159" indent="-640079" defTabSz="490727">
              <a:spcBef>
                <a:spcPts val="2100"/>
              </a:spcBef>
              <a:buSzPct val="100000"/>
              <a:defRPr sz="2856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The object that caused the segue to be triggered, known as the sender</a:t>
            </a:r>
          </a:p>
          <a:p>
            <a:pPr lvl="1" marL="1280159" indent="-640079" defTabSz="490727">
              <a:spcBef>
                <a:spcPts val="2100"/>
              </a:spcBef>
              <a:buSzPct val="100000"/>
              <a:defRPr sz="2856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The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source</a:t>
            </a:r>
            <a:r>
              <a:t> view controller that starts the segue</a:t>
            </a:r>
          </a:p>
          <a:p>
            <a:pPr lvl="1" marL="1280159" indent="-640079" defTabSz="490727">
              <a:spcBef>
                <a:spcPts val="2100"/>
              </a:spcBef>
              <a:buSzPct val="100000"/>
              <a:defRPr sz="2856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The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destination</a:t>
            </a:r>
            <a:r>
              <a:t> view controller to be instantiated</a:t>
            </a:r>
          </a:p>
          <a:p>
            <a:pPr lvl="1" marL="1280159" indent="-640079" defTabSz="490727">
              <a:spcBef>
                <a:spcPts val="2100"/>
              </a:spcBef>
              <a:buSzPct val="100000"/>
              <a:defRPr sz="2856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The kind of transition that should be used to bring the destination view controller onscreen</a:t>
            </a:r>
          </a:p>
          <a:p>
            <a:pPr lvl="1" marL="1280159" indent="-640079" defTabSz="490727">
              <a:spcBef>
                <a:spcPts val="2100"/>
              </a:spcBef>
              <a:buSzPct val="100000"/>
              <a:defRPr sz="2856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An optional identifier string that identifies that specific segue in the storyboard</a:t>
            </a:r>
          </a:p>
        </p:txBody>
      </p:sp>
      <p:sp>
        <p:nvSpPr>
          <p:cNvPr id="227" name="Seg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Segue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MVC Patter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MVC Pattern</a:t>
            </a:r>
          </a:p>
        </p:txBody>
      </p:sp>
      <p:sp>
        <p:nvSpPr>
          <p:cNvPr id="147" name="Model・View・View-Controlle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+mn-lt"/>
                <a:ea typeface="+mn-ea"/>
                <a:cs typeface="+mn-cs"/>
                <a:sym typeface="San Francisco Display Regular"/>
              </a:defRPr>
            </a:lvl1pPr>
          </a:lstStyle>
          <a:p>
            <a:pPr/>
            <a:r>
              <a:t>Model・View・View-Controller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en a segue is triggered, iOS takes the following ac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When a segue is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triggered</a:t>
            </a:r>
            <a:r>
              <a:t>, iOS takes the following actions: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It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instantiates the destination</a:t>
            </a:r>
            <a:r>
              <a:t> view controller using the attribute values you provided in the storyboard.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It gives the source view controller an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opportunity to configure</a:t>
            </a:r>
            <a:r>
              <a:t> the new controller.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It performs the transition configured in the segue.</a:t>
            </a:r>
          </a:p>
        </p:txBody>
      </p:sp>
      <p:sp>
        <p:nvSpPr>
          <p:cNvPr id="230" name="Seg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Segue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 segue is usually triggered because an object associated with the source VC, such as a control or gesture recognizer, triggered the segu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 segue is usually triggered because an object associated with the source VC, such as a control or gesture recognizer, triggered the segue. 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segue can also be triggered programmatically as long as the segue has an assigned identifier.</a:t>
            </a:r>
          </a:p>
        </p:txBody>
      </p:sp>
      <p:sp>
        <p:nvSpPr>
          <p:cNvPr id="233" name="Trigger Segue Programmatic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Trigger Segue Programmatically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rigger Segue Programmatic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Trigger Segue Programmatically</a:t>
            </a:r>
          </a:p>
        </p:txBody>
      </p:sp>
      <p:pic>
        <p:nvPicPr>
          <p:cNvPr id="236" name="Screen Shot 2017-09-12 at 16.20.13.png" descr="Screen Shot 2017-09-12 at 16.20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4056" y="7598965"/>
            <a:ext cx="9636688" cy="1260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7-09-12 at 16.21.06.png" descr="Screen Shot 2017-09-12 at 16.21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6250" y="2324100"/>
            <a:ext cx="9512300" cy="469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Rectangle"/>
          <p:cNvSpPr/>
          <p:nvPr/>
        </p:nvSpPr>
        <p:spPr>
          <a:xfrm>
            <a:off x="7150100" y="2247900"/>
            <a:ext cx="4383683" cy="762000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assing data by overriding the prepareForSegue: functio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Passing data by overriding the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prepareForSegue</a:t>
            </a:r>
            <a:r>
              <a:t>: function: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Identify the segue with identifier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Retrieve the destination VC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Assign the value to the destination view controller.</a:t>
            </a:r>
          </a:p>
        </p:txBody>
      </p:sp>
      <p:sp>
        <p:nvSpPr>
          <p:cNvPr id="241" name="Passing Data to a Destin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Passing Data to a Destination</a:t>
            </a:r>
          </a:p>
        </p:txBody>
      </p:sp>
      <p:pic>
        <p:nvPicPr>
          <p:cNvPr id="242" name="Screen Shot 2017-09-12 at 16.22.35.png" descr="Screen Shot 2017-09-12 at 16.22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6481500"/>
            <a:ext cx="11099800" cy="2657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egue will keep instantiate new VC, (duplicated object) which is not for go back to previous V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Segue will keep instantiate new VC, (duplicated object) which is not for go back to previous VC.</a:t>
            </a:r>
          </a:p>
          <a:p>
            <a:pPr marL="1079500" indent="-762000">
              <a:spcBef>
                <a:spcPts val="2500"/>
              </a:spcBef>
              <a:buSzPct val="100000"/>
              <a:defRPr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Use unwind segue go back to the previous VC.</a:t>
            </a:r>
          </a:p>
          <a:p>
            <a:pPr marL="1079500" indent="-762000">
              <a:spcBef>
                <a:spcPts val="2500"/>
              </a:spcBef>
              <a:buSzPct val="100000"/>
              <a:defRPr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To use exit segue:</a:t>
            </a:r>
          </a:p>
          <a:p>
            <a:pPr lvl="1" marL="1524000" indent="-762000">
              <a:spcBef>
                <a:spcPts val="2500"/>
              </a:spcBef>
              <a:buSzPct val="100000"/>
              <a:defRPr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Define @IBAction function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in the former VC, </a:t>
            </a:r>
            <a:r>
              <a:t>which takes a UIStoryboard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segue argument</a:t>
            </a:r>
            <a:r>
              <a:t>.</a:t>
            </a:r>
          </a:p>
          <a:p>
            <a:pPr lvl="1" marL="1524000" indent="-762000">
              <a:spcBef>
                <a:spcPts val="2500"/>
              </a:spcBef>
              <a:buSzPct val="100000"/>
              <a:defRPr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Connect the trigger point (button or table view cell and etc) to the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exit outlet</a:t>
            </a:r>
            <a:r>
              <a:t> in </a:t>
            </a:r>
            <a:r>
              <a:rPr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latter VC</a:t>
            </a:r>
            <a:r>
              <a:t>.</a:t>
            </a:r>
          </a:p>
          <a:p>
            <a:pPr lvl="1" marL="1524000" indent="-762000">
              <a:spcBef>
                <a:spcPts val="2500"/>
              </a:spcBef>
              <a:buSzPct val="100000"/>
              <a:defRPr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Get back the data from the source destination.</a:t>
            </a:r>
          </a:p>
        </p:txBody>
      </p:sp>
      <p:sp>
        <p:nvSpPr>
          <p:cNvPr id="245" name="Unwind seg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Unwind segue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Example</a:t>
            </a:r>
          </a:p>
        </p:txBody>
      </p:sp>
      <p:pic>
        <p:nvPicPr>
          <p:cNvPr id="248" name="Screen Shot 2017-09-12 at 16.30.53.png" descr="Screen Shot 2017-09-12 at 16.30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302" y="3119834"/>
            <a:ext cx="12020196" cy="3909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Example</a:t>
            </a:r>
          </a:p>
        </p:txBody>
      </p:sp>
      <p:pic>
        <p:nvPicPr>
          <p:cNvPr id="251" name="Screen Shot 2017-09-12 at 16.31.24 (2).png" descr="Screen Shot 2017-09-12 at 16.31.24 (2).png"/>
          <p:cNvPicPr>
            <a:picLocks noChangeAspect="1"/>
          </p:cNvPicPr>
          <p:nvPr/>
        </p:nvPicPr>
        <p:blipFill>
          <a:blip r:embed="rId2">
            <a:extLst/>
          </a:blip>
          <a:srcRect l="43981" t="5692" r="26453" b="0"/>
          <a:stretch>
            <a:fillRect/>
          </a:stretch>
        </p:blipFill>
        <p:spPr>
          <a:xfrm>
            <a:off x="508496" y="1920478"/>
            <a:ext cx="3844876" cy="7665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creen Shot 2017-09-12 at 16.31.29.png" descr="Screen Shot 2017-09-12 at 16.31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4257" y="8171209"/>
            <a:ext cx="2527301" cy="130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Rectangle"/>
          <p:cNvSpPr/>
          <p:nvPr/>
        </p:nvSpPr>
        <p:spPr>
          <a:xfrm>
            <a:off x="1841500" y="8583314"/>
            <a:ext cx="1471514" cy="48389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4" name="Line"/>
          <p:cNvSpPr/>
          <p:nvPr/>
        </p:nvSpPr>
        <p:spPr>
          <a:xfrm>
            <a:off x="3263900" y="8953500"/>
            <a:ext cx="2154288" cy="0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255" name="Screen Shot 2017-09-12 at 16.33.43.png" descr="Screen Shot 2017-09-12 at 16.33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0094" y="2490837"/>
            <a:ext cx="6007101" cy="534670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Rectangle"/>
          <p:cNvSpPr/>
          <p:nvPr/>
        </p:nvSpPr>
        <p:spPr>
          <a:xfrm>
            <a:off x="5918200" y="7237114"/>
            <a:ext cx="2501900" cy="338734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7" name="Rectangle"/>
          <p:cNvSpPr/>
          <p:nvPr/>
        </p:nvSpPr>
        <p:spPr>
          <a:xfrm>
            <a:off x="9105900" y="3058814"/>
            <a:ext cx="2926209" cy="73660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Wrap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Wrap up</a:t>
            </a:r>
          </a:p>
        </p:txBody>
      </p:sp>
      <p:sp>
        <p:nvSpPr>
          <p:cNvPr id="260" name="MVC Patter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MVC Pattern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Multiple View Controller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Container View Controller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Multiple VC and Storyboard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Segue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Passing Data between ViewControllers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 general reusable solution to a commonly occurring problem (Wikipedia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 general reusable solution to a commonly occurring problem (Wikipedia)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iOS recommended Design Pattern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MVC</a:t>
            </a:r>
          </a:p>
          <a:p>
            <a:pPr lvl="2" marL="1968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M - Model</a:t>
            </a:r>
          </a:p>
          <a:p>
            <a:pPr lvl="2" marL="1968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V - View</a:t>
            </a:r>
          </a:p>
          <a:p>
            <a:pPr lvl="2" marL="1968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 - View Controller</a:t>
            </a:r>
          </a:p>
        </p:txBody>
      </p:sp>
      <p:sp>
        <p:nvSpPr>
          <p:cNvPr id="150" name="Design 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ommon in Modern Develop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Common in Modern Development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Separates the three key features: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Maintaining Application State - Model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Rendering Information to the user - View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Handling User Input and Coordinate View and Model - View Controller</a:t>
            </a:r>
          </a:p>
        </p:txBody>
      </p:sp>
      <p:sp>
        <p:nvSpPr>
          <p:cNvPr id="153" name="Model-View-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Model-View-Controller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odel-View-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Model-View-Controller</a:t>
            </a:r>
          </a:p>
        </p:txBody>
      </p:sp>
      <p:pic>
        <p:nvPicPr>
          <p:cNvPr id="15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397" y="2999923"/>
            <a:ext cx="9876006" cy="5506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ultiple MV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Multiple MVC</a:t>
            </a:r>
          </a:p>
        </p:txBody>
      </p:sp>
      <p:pic>
        <p:nvPicPr>
          <p:cNvPr id="15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9927" y="2400289"/>
            <a:ext cx="9724946" cy="632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dvant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Advantages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Modification of one logic does not effect other logic.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Easy to maintain and enhance the project.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Parallel development is possible.</a:t>
            </a:r>
          </a:p>
          <a:p>
            <a:pPr marL="10795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Disadvantages</a:t>
            </a:r>
          </a:p>
          <a:p>
            <a:pPr lvl="1" marL="1524000" indent="-762000">
              <a:spcBef>
                <a:spcPts val="2500"/>
              </a:spcBef>
              <a:buSzPct val="100000"/>
              <a:defRPr sz="3400">
                <a:latin typeface="San Francisco Display Light"/>
                <a:ea typeface="San Francisco Display Light"/>
                <a:cs typeface="San Francisco Display Light"/>
                <a:sym typeface="San Francisco Display Light"/>
              </a:defRPr>
            </a:pPr>
            <a:r>
              <a:t>Everything is coordinate by VC may due to a very big ViewController class</a:t>
            </a:r>
          </a:p>
        </p:txBody>
      </p:sp>
      <p:sp>
        <p:nvSpPr>
          <p:cNvPr id="162" name="MVC Advantages &amp; Disadvant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MVC Advantages &amp; Disadvantages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Multiple View Controll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Multiple View Controller</a:t>
            </a:r>
          </a:p>
        </p:txBody>
      </p:sp>
      <p:sp>
        <p:nvSpPr>
          <p:cNvPr id="165" name="Container View Controller・Protocol and Delegate・Closur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ctr" defTabSz="543305">
              <a:spcBef>
                <a:spcPts val="2300"/>
              </a:spcBef>
              <a:defRPr sz="3162">
                <a:latin typeface="+mn-lt"/>
                <a:ea typeface="+mn-ea"/>
                <a:cs typeface="+mn-cs"/>
                <a:sym typeface="San Francisco Display Regular"/>
              </a:defRPr>
            </a:lvl1pPr>
          </a:lstStyle>
          <a:p>
            <a:pPr/>
            <a:r>
              <a:t>Container View Controller・Protocol and Delegate・Closure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53585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an Francisco Display Regular"/>
        <a:ea typeface="San Francisco Display Regular"/>
        <a:cs typeface="San Francisco Display Regular"/>
      </a:majorFont>
      <a:minorFont>
        <a:latin typeface="San Francisco Display Regular"/>
        <a:ea typeface="San Francisco Display Regular"/>
        <a:cs typeface="San Francisco Display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San Francisc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an Francisco Display Regular"/>
        <a:ea typeface="San Francisco Display Regular"/>
        <a:cs typeface="San Francisco Display Regular"/>
      </a:majorFont>
      <a:minorFont>
        <a:latin typeface="San Francisco Display Regular"/>
        <a:ea typeface="San Francisco Display Regular"/>
        <a:cs typeface="San Francisco Display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n-lt"/>
            <a:ea typeface="+mn-ea"/>
            <a:cs typeface="+mn-cs"/>
            <a:sym typeface="San Francisc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